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422B-16E2-55F5-5C07-E0B9F1198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D95E9-F152-433C-142F-F117B64B8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2350-2050-01A4-1A2A-78447375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D7E-8E54-4F2C-A649-7972785419E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EA77-08F5-11B2-B2B9-918A094F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9C75C-6415-EBBA-68E2-88A59B8E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15C1-694E-4BC5-92D0-E46D54EE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22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E19F-03F6-4E49-F7CF-B760BEB5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6BD73C-FCC8-F51F-4AAE-4E1BA07E4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E0E29-8EE2-24BC-C4D5-4161031C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D7E-8E54-4F2C-A649-7972785419E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CADB0-7DF6-A9D2-2D82-974C1966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BC3AD-535A-579E-F3BB-7BA97E7B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15C1-694E-4BC5-92D0-E46D54EE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47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C47189-A0CF-E81A-CF1C-8A9D80DD1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C492B-871E-7593-4507-1103FFE62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474ED-EDFA-C3F6-8768-3E0FF9FBF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D7E-8E54-4F2C-A649-7972785419E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9D21F-B39B-C233-FB2C-9B466A57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CEDEA-879F-9C2F-17B4-97A33FF5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15C1-694E-4BC5-92D0-E46D54EE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60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6DB4D-5594-01F1-FC4D-5F571939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6C922-0E1B-5C86-F43A-C0ACAB835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F84A6-DD74-FF1D-139D-D58933B0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D7E-8E54-4F2C-A649-7972785419E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43A20-E74E-31E0-2CDB-26E6CDDC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7A8C1-6170-AE7D-A509-316D4D9D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15C1-694E-4BC5-92D0-E46D54EE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7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08B2B-2C8B-6E4C-1BED-D3B4BF30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A3A0F-BD19-67BF-41BC-C11D3EFFC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BC589-03CF-A913-8446-B623E32A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D7E-8E54-4F2C-A649-7972785419E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E2455-DCE9-2C7F-C545-5137EF497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A4A35-523D-9CE2-1792-3778D5D0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15C1-694E-4BC5-92D0-E46D54EE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64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B1FA7-D806-AF60-41C0-7C894915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7D60C-DA11-FB70-4247-D22176D8D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78E14-8012-9F59-2484-D432A9924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02C57-3198-3245-896A-7FC7CAC7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D7E-8E54-4F2C-A649-7972785419E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EF17D-F787-55FF-3304-02E97FD6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B9341-0F28-B652-B642-804020B7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15C1-694E-4BC5-92D0-E46D54EE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7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4AEDD-D1B9-D31B-7B38-B87C9FB7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9B757-2A47-6B91-E896-A5F9DC414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2F38A-3912-574A-E301-22ADAD4FA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9DEF7-0B2E-A046-4ABF-FD4A68130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B83C0-71F6-9809-FCEF-A07C25523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7A1E3-802E-60B9-FC1B-91889A6B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D7E-8E54-4F2C-A649-7972785419E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DE3BF6-942E-7DC0-058F-5AFDE1DF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7EF12A-B5CE-97A1-8D9C-C9B5F386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15C1-694E-4BC5-92D0-E46D54EE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5C07E-F9A8-836E-8C52-3758BA61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0EB34-CF8C-DEFB-24F3-22746005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D7E-8E54-4F2C-A649-7972785419E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85184E-F5F0-A1E0-5A88-5AEC2AEB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71F93-5C8B-B8CA-7022-834F6094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15C1-694E-4BC5-92D0-E46D54EE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50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D612F1-B13A-2960-2B32-E637F359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D7E-8E54-4F2C-A649-7972785419E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39B54-F4D6-6896-E133-484554CD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2FE91-70A8-D26B-7417-BD1003D6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15C1-694E-4BC5-92D0-E46D54EE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9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9BFF-93CA-1BA1-9267-0342A0FA8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DC42-2F29-AFCB-164D-B991F612B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6BF99-6585-9971-CE2C-795C6B8C0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1D990-00B7-87B7-488D-3FF4C00D4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D7E-8E54-4F2C-A649-7972785419E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D1288-2BDE-71B8-4B85-7C77C659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14DCE-1CFC-EC84-CC4C-CAC37B07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15C1-694E-4BC5-92D0-E46D54EE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D67F-CAE3-576E-974F-7898EA85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35EF6-2480-4DC6-9D78-67CCEF887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0B2E0-037F-215B-DCC7-894948FF2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F8BEE-3BD1-EC52-4A90-E4CD875F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8D7E-8E54-4F2C-A649-7972785419E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730C8-B127-7784-0578-4E88D741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B151A-243C-9AF5-634D-D6163D3A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715C1-694E-4BC5-92D0-E46D54EE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6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B5FC9-666F-4568-61EE-9FD83AFB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CBD2A-9648-8C8B-558F-BD8D984DF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B0F8A-FC17-6E7C-944C-32560D469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678D7E-8E54-4F2C-A649-7972785419E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61862-55E1-64D2-D78C-EB37CC32E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A18C-02E7-68C9-AFF2-600F66FB0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D715C1-694E-4BC5-92D0-E46D54EE5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83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loud">
            <a:extLst>
              <a:ext uri="{FF2B5EF4-FFF2-40B4-BE49-F238E27FC236}">
                <a16:creationId xmlns:a16="http://schemas.microsoft.com/office/drawing/2014/main" id="{F7F2CBA7-7A11-4D22-5775-5ECF497CB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239" y="1525536"/>
            <a:ext cx="3775459" cy="3775459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29D96-DAD8-BFAB-4E7D-296E1B57A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5961" y="962526"/>
            <a:ext cx="5384800" cy="3210689"/>
          </a:xfrm>
        </p:spPr>
        <p:txBody>
          <a:bodyPr anchor="b">
            <a:normAutofit/>
          </a:bodyPr>
          <a:lstStyle/>
          <a:p>
            <a:pPr algn="l"/>
            <a:r>
              <a:rPr lang="en-GB" sz="7200"/>
              <a:t>Network in the Cloud</a:t>
            </a:r>
            <a:br>
              <a:rPr lang="en-GB" sz="7200"/>
            </a:br>
            <a:r>
              <a:rPr lang="en-GB" sz="7200"/>
              <a:t>Unit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854699-F1D3-D394-395B-3E4F56750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961" y="4269462"/>
            <a:ext cx="4048760" cy="1095017"/>
          </a:xfrm>
        </p:spPr>
        <p:txBody>
          <a:bodyPr anchor="t">
            <a:normAutofit/>
          </a:bodyPr>
          <a:lstStyle/>
          <a:p>
            <a:pPr algn="l"/>
            <a:r>
              <a:rPr lang="en-GB" sz="2000"/>
              <a:t>Student : Rodrigo Gomes </a:t>
            </a:r>
          </a:p>
          <a:p>
            <a:pPr algn="l"/>
            <a:r>
              <a:rPr lang="en-GB" sz="2000"/>
              <a:t>Student ID : G200134</a:t>
            </a:r>
          </a:p>
        </p:txBody>
      </p:sp>
    </p:spTree>
    <p:extLst>
      <p:ext uri="{BB962C8B-B14F-4D97-AF65-F5344CB8AC3E}">
        <p14:creationId xmlns:p14="http://schemas.microsoft.com/office/powerpoint/2010/main" val="382780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E755E-BC1E-6121-36D5-AF34AFA5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Cloud 9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F94965-2FEC-E1FA-5A48-A154EC4061BA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This image displays the </a:t>
            </a:r>
            <a:r>
              <a:rPr lang="en-US" sz="2000" b="1"/>
              <a:t>AWS Cloud9 Integrated Development Environment (IDE)</a:t>
            </a:r>
            <a:r>
              <a:rPr lang="en-US" sz="2000"/>
              <a:t> setup for </a:t>
            </a:r>
            <a:r>
              <a:rPr lang="en-US" sz="2000" b="1"/>
              <a:t>SkyStream Technologies' cloud project</a:t>
            </a:r>
            <a:r>
              <a:rPr lang="en-US" sz="2000"/>
              <a:t>. AWS Cloud9 is a </a:t>
            </a:r>
            <a:r>
              <a:rPr lang="en-US" sz="2000" b="1"/>
              <a:t>cloud-based coding environment</a:t>
            </a:r>
            <a:r>
              <a:rPr lang="en-US" sz="2000"/>
              <a:t> that allows developers to write, run, and debug applications within AWS infrastructure.</a:t>
            </a:r>
          </a:p>
        </p:txBody>
      </p:sp>
      <p:pic>
        <p:nvPicPr>
          <p:cNvPr id="13" name="Content Placeholder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6CA3D49-876E-D78A-D59D-D9C4858EF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668552"/>
            <a:ext cx="6903720" cy="35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B26DB-A0D2-943A-6F93-08435BD4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AWS Secret Manager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53F52E-9C62-3BC5-C8C7-BD14174ED4E8}"/>
              </a:ext>
            </a:extLst>
          </p:cNvPr>
          <p:cNvSpPr txBox="1"/>
          <p:nvPr/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This image displays </a:t>
            </a:r>
            <a:r>
              <a:rPr lang="en-US" sz="2200" b="1"/>
              <a:t>AWS Cloud9 in action</a:t>
            </a:r>
            <a:r>
              <a:rPr lang="en-US" sz="2200"/>
              <a:t>, showing how </a:t>
            </a:r>
            <a:r>
              <a:rPr lang="en-US" sz="2200" b="1"/>
              <a:t>AWS Secrets Manager</a:t>
            </a:r>
            <a:r>
              <a:rPr lang="en-US" sz="2200"/>
              <a:t> is used to securely store database credentials. Cloud9 serves as a </a:t>
            </a:r>
            <a:r>
              <a:rPr lang="en-US" sz="2200" b="1"/>
              <a:t>cloud-based development environment</a:t>
            </a:r>
            <a:r>
              <a:rPr lang="en-US" sz="2200"/>
              <a:t> for managing infrastructure and applications.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2605DB3-2A0D-D62C-DAAC-C13F0C1DA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2980388"/>
            <a:ext cx="5468112" cy="2857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2EF93B-1805-C9D8-8ABC-913637D16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3287969"/>
            <a:ext cx="5468112" cy="22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3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1A20E-0578-EAEF-4B19-278AEE5F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EC2 (Virtual Machine)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32426-E976-3F59-5996-0F1220F9E2F1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This image displays the </a:t>
            </a:r>
            <a:r>
              <a:rPr lang="en-US" sz="2200" b="1"/>
              <a:t>Amazon EC2 instance</a:t>
            </a:r>
            <a:r>
              <a:rPr lang="en-US" sz="2200"/>
              <a:t> named </a:t>
            </a:r>
            <a:r>
              <a:rPr lang="en-US" sz="2200" b="1"/>
              <a:t>CapstoneAppServer</a:t>
            </a:r>
            <a:r>
              <a:rPr lang="en-US" sz="2200"/>
              <a:t>, which serves as the </a:t>
            </a:r>
            <a:r>
              <a:rPr lang="en-US" sz="2200" b="1"/>
              <a:t>secondary application server</a:t>
            </a:r>
            <a:r>
              <a:rPr lang="en-US" sz="2200"/>
              <a:t> in the cloud infrastructure for </a:t>
            </a:r>
            <a:r>
              <a:rPr lang="en-US" sz="2200" b="1"/>
              <a:t>SkyStream Technologies</a:t>
            </a:r>
            <a:r>
              <a:rPr lang="en-US" sz="2200"/>
              <a:t>.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5F8E229-ED56-B856-6567-BE65450E3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685810"/>
            <a:ext cx="6903720" cy="34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78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54237-3C21-E759-1F2E-C2521B5B3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Migration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D2769-F6D5-11FD-1955-44796A532793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This image displays an </a:t>
            </a:r>
            <a:r>
              <a:rPr lang="en-US" sz="2000" b="1"/>
              <a:t>attempt to connect to an AWS RDS MySQL database</a:t>
            </a:r>
            <a:r>
              <a:rPr lang="en-US" sz="2000"/>
              <a:t> from the </a:t>
            </a:r>
            <a:r>
              <a:rPr lang="en-US" sz="2000" b="1"/>
              <a:t>AWS Cloud9 environment</a:t>
            </a:r>
            <a:r>
              <a:rPr lang="en-US" sz="2000"/>
              <a:t>. The commands executed involve </a:t>
            </a:r>
            <a:r>
              <a:rPr lang="en-US" sz="2000" b="1"/>
              <a:t>database dumping and restoration</a:t>
            </a:r>
            <a:r>
              <a:rPr lang="en-US" sz="2000"/>
              <a:t>, critical for data migration in SkyStream Technologies' cloud infrastructure.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84DC4E5-2730-E5C0-A5D4-07FCA4AF3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297477"/>
            <a:ext cx="6903720" cy="42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29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BF2DC-6445-556C-6FDC-2FFDCFD1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Application Load Balancer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C5E5A-C6AA-CFA6-524F-63F3E2D20513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This image displays the </a:t>
            </a:r>
            <a:r>
              <a:rPr lang="en-US" sz="2000" b="1"/>
              <a:t>AWS Application Load Balancer (ALB) setup</a:t>
            </a:r>
            <a:r>
              <a:rPr lang="en-US" sz="2000"/>
              <a:t> for </a:t>
            </a:r>
            <a:r>
              <a:rPr lang="en-US" sz="2000" b="1"/>
              <a:t>SkyStream Technologies' cloud architecture</a:t>
            </a:r>
            <a:r>
              <a:rPr lang="en-US" sz="2000"/>
              <a:t>. The ALB distributes incoming traffic across multiple EC2 instances to ensure </a:t>
            </a:r>
            <a:r>
              <a:rPr lang="en-US" sz="2000" b="1"/>
              <a:t>high availability, fault tolerance, and scalability</a:t>
            </a:r>
            <a:r>
              <a:rPr lang="en-US" sz="2000"/>
              <a:t>.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E451181-7F3E-7EB6-D381-D8411EB10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685810"/>
            <a:ext cx="6903720" cy="34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4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42913-AAE2-BB93-A3B1-C880B228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Testing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BB3D7-90D7-0156-2044-92641E52671E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This image displays the </a:t>
            </a:r>
            <a:r>
              <a:rPr lang="en-US" sz="2000" b="1"/>
              <a:t>Pingdom Website Speed Test results</a:t>
            </a:r>
            <a:r>
              <a:rPr lang="en-US" sz="2000"/>
              <a:t> for the </a:t>
            </a:r>
            <a:r>
              <a:rPr lang="en-US" sz="2000" b="1"/>
              <a:t>XYZ University Web Application</a:t>
            </a:r>
            <a:r>
              <a:rPr lang="en-US" sz="2000"/>
              <a:t>, deployed on an </a:t>
            </a:r>
            <a:r>
              <a:rPr lang="en-US" sz="2000" b="1"/>
              <a:t>AWS EC2 instance</a:t>
            </a:r>
            <a:r>
              <a:rPr lang="en-US" sz="2000"/>
              <a:t>. The test was conducted from </a:t>
            </a:r>
            <a:r>
              <a:rPr lang="en-US" sz="2000" b="1"/>
              <a:t>Frankfurt, Germany</a:t>
            </a:r>
            <a:r>
              <a:rPr lang="en-US" sz="2000"/>
              <a:t>, to evaluate </a:t>
            </a:r>
            <a:r>
              <a:rPr lang="en-US" sz="2000" b="1"/>
              <a:t>performance, load time, and optimization metrics</a:t>
            </a:r>
            <a:r>
              <a:rPr lang="en-US" sz="2000"/>
              <a:t>.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DC886DF-8FA3-7C4E-43DA-52B9E3656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2255367"/>
            <a:ext cx="6903720" cy="23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83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53290-CC9A-2F85-380D-4818A639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Future Recommendations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0C8AD-E4BF-BF61-D928-5ED7FA830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/>
              <a:t>To ensure </a:t>
            </a:r>
            <a:r>
              <a:rPr lang="en-GB" sz="2000" b="1"/>
              <a:t>SkyStream Technologies' cloud infrastructure</a:t>
            </a:r>
            <a:r>
              <a:rPr lang="en-GB" sz="2000"/>
              <a:t> remains </a:t>
            </a:r>
            <a:r>
              <a:rPr lang="en-GB" sz="2000" b="1"/>
              <a:t>secure, scalable, and cost-efficient</a:t>
            </a:r>
            <a:r>
              <a:rPr lang="en-GB" sz="2000"/>
              <a:t>, the following </a:t>
            </a:r>
            <a:r>
              <a:rPr lang="en-GB" sz="2000" b="1"/>
              <a:t>key recommendations</a:t>
            </a:r>
            <a:r>
              <a:rPr lang="en-GB" sz="2000"/>
              <a:t> are proposed:</a:t>
            </a:r>
          </a:p>
          <a:p>
            <a:r>
              <a:rPr lang="en-GB" sz="2000"/>
              <a:t> </a:t>
            </a:r>
            <a:r>
              <a:rPr lang="en-GB" sz="2000" b="1"/>
              <a:t>Security Enhancements:</a:t>
            </a:r>
            <a:r>
              <a:rPr lang="en-GB" sz="2000"/>
              <a:t> Implement </a:t>
            </a:r>
            <a:r>
              <a:rPr lang="en-GB" sz="2000" b="1"/>
              <a:t>HTTPS, IAM best practices, and database encryption</a:t>
            </a:r>
            <a:r>
              <a:rPr lang="en-GB" sz="2000"/>
              <a:t> to strengthen security.</a:t>
            </a:r>
          </a:p>
          <a:p>
            <a:r>
              <a:rPr lang="en-GB" sz="2000"/>
              <a:t> </a:t>
            </a:r>
            <a:r>
              <a:rPr lang="en-GB" sz="2000" b="1"/>
              <a:t>Performance Optimization:</a:t>
            </a:r>
            <a:r>
              <a:rPr lang="en-GB" sz="2000"/>
              <a:t> Use </a:t>
            </a:r>
            <a:r>
              <a:rPr lang="en-GB" sz="2000" b="1"/>
              <a:t>CDN, auto-scaling, and load balancing</a:t>
            </a:r>
            <a:r>
              <a:rPr lang="en-GB" sz="2000"/>
              <a:t> to improve speed and availability.</a:t>
            </a:r>
          </a:p>
          <a:p>
            <a:r>
              <a:rPr lang="en-GB" sz="2000"/>
              <a:t> </a:t>
            </a:r>
            <a:r>
              <a:rPr lang="en-GB" sz="2000" b="1"/>
              <a:t>Cost Efficiency:</a:t>
            </a:r>
            <a:r>
              <a:rPr lang="en-GB" sz="2000"/>
              <a:t> Utilize </a:t>
            </a:r>
            <a:r>
              <a:rPr lang="en-GB" sz="2000" b="1"/>
              <a:t>reserved instances, AWS Cost Explorer, and serverless solutions</a:t>
            </a:r>
            <a:r>
              <a:rPr lang="en-GB" sz="2000"/>
              <a:t> to reduce expenses.</a:t>
            </a:r>
          </a:p>
          <a:p>
            <a:r>
              <a:rPr lang="en-GB" sz="2000"/>
              <a:t> </a:t>
            </a:r>
            <a:r>
              <a:rPr lang="en-GB" sz="2000" b="1"/>
              <a:t>High Availability &amp; Backup:</a:t>
            </a:r>
            <a:r>
              <a:rPr lang="en-GB" sz="2000"/>
              <a:t> Deploy </a:t>
            </a:r>
            <a:r>
              <a:rPr lang="en-GB" sz="2000" b="1"/>
              <a:t>Multi-AZ RDS, automated backups, and disaster recovery</a:t>
            </a:r>
            <a:r>
              <a:rPr lang="en-GB" sz="2000"/>
              <a:t> strategies.</a:t>
            </a:r>
          </a:p>
          <a:p>
            <a:r>
              <a:rPr lang="en-GB" sz="2000"/>
              <a:t> </a:t>
            </a:r>
            <a:r>
              <a:rPr lang="en-GB" sz="2000" b="1"/>
              <a:t>Monitoring &amp; Threat Detection:</a:t>
            </a:r>
            <a:r>
              <a:rPr lang="en-GB" sz="2000"/>
              <a:t> Enable </a:t>
            </a:r>
            <a:r>
              <a:rPr lang="en-GB" sz="2000" b="1"/>
              <a:t>AWS CloudWatch, CloudTrail, and GuardDuty</a:t>
            </a:r>
            <a:r>
              <a:rPr lang="en-GB" sz="2000"/>
              <a:t> for real-time monitoring.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149387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D05FF-83A8-7905-5812-F5AE1F52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2A92C670-EE40-1029-2E02-BEBBE5B5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108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8DF03-38B0-F04D-A2B6-06C32D90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GB" sz="6700"/>
              <a:t>Insight to the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8F301-B98C-DC7A-AF88-DFA5C5533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GB" sz="1500"/>
              <a:t>SkyStream Technologies, a leading IT solutions provider, is undergoing a major </a:t>
            </a:r>
            <a:r>
              <a:rPr lang="en-GB" sz="1500" b="1"/>
              <a:t>digital transformation</a:t>
            </a:r>
            <a:r>
              <a:rPr lang="en-GB" sz="1500"/>
              <a:t> by migrating its </a:t>
            </a:r>
            <a:r>
              <a:rPr lang="en-GB" sz="1500" b="1"/>
              <a:t>network infrastructure to the cloud</a:t>
            </a:r>
            <a:r>
              <a:rPr lang="en-GB" sz="1500"/>
              <a:t>. As part of the </a:t>
            </a:r>
            <a:r>
              <a:rPr lang="en-GB" sz="1500" b="1"/>
              <a:t>Managed Service Provider (MSP) department</a:t>
            </a:r>
            <a:r>
              <a:rPr lang="en-GB" sz="1500"/>
              <a:t>, I have been appointed as a </a:t>
            </a:r>
            <a:r>
              <a:rPr lang="en-GB" sz="1500" b="1"/>
              <a:t>Junior Network Cloud Engineer</a:t>
            </a:r>
            <a:r>
              <a:rPr lang="en-GB" sz="1500"/>
              <a:t> to lead this transition.</a:t>
            </a:r>
          </a:p>
          <a:p>
            <a:r>
              <a:rPr lang="en-GB" sz="1500"/>
              <a:t>This presentation will explore:</a:t>
            </a:r>
            <a:br>
              <a:rPr lang="en-GB" sz="1500"/>
            </a:br>
            <a:r>
              <a:rPr lang="en-GB" sz="1500"/>
              <a:t> The </a:t>
            </a:r>
            <a:r>
              <a:rPr lang="en-GB" sz="1500" b="1"/>
              <a:t>cloud architecture design</a:t>
            </a:r>
            <a:r>
              <a:rPr lang="en-GB" sz="1500"/>
              <a:t> using </a:t>
            </a:r>
            <a:r>
              <a:rPr lang="en-GB" sz="1500" b="1"/>
              <a:t>AWS Virtual Private Cloud (VPC)</a:t>
            </a:r>
          </a:p>
          <a:p>
            <a:r>
              <a:rPr lang="en-GB" sz="1500"/>
              <a:t> How </a:t>
            </a:r>
            <a:r>
              <a:rPr lang="en-GB" sz="1500" b="1"/>
              <a:t>Software-Defined Networking (SDN)</a:t>
            </a:r>
            <a:r>
              <a:rPr lang="en-GB" sz="1500"/>
              <a:t> is driving this transformation</a:t>
            </a:r>
          </a:p>
          <a:p>
            <a:r>
              <a:rPr lang="en-GB" sz="1500"/>
              <a:t> The implementation of </a:t>
            </a:r>
            <a:r>
              <a:rPr lang="en-GB" sz="1500" b="1"/>
              <a:t>network security, high availability, and scalability</a:t>
            </a:r>
          </a:p>
          <a:p>
            <a:r>
              <a:rPr lang="en-GB" sz="1500"/>
              <a:t> Performance testing and results using </a:t>
            </a:r>
            <a:r>
              <a:rPr lang="en-GB" sz="1500" b="1"/>
              <a:t>AWS CloudWatch and online monitoring tools</a:t>
            </a:r>
            <a:endParaRPr lang="en-GB" sz="1500"/>
          </a:p>
          <a:p>
            <a:endParaRPr lang="en-GB" sz="1500"/>
          </a:p>
        </p:txBody>
      </p:sp>
    </p:spTree>
    <p:extLst>
      <p:ext uri="{BB962C8B-B14F-4D97-AF65-F5344CB8AC3E}">
        <p14:creationId xmlns:p14="http://schemas.microsoft.com/office/powerpoint/2010/main" val="342338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Final Architecture Diagram">
            <a:extLst>
              <a:ext uri="{FF2B5EF4-FFF2-40B4-BE49-F238E27FC236}">
                <a16:creationId xmlns:a16="http://schemas.microsoft.com/office/drawing/2014/main" id="{7223D920-43EB-1F8C-1AC8-8AEFC1217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75" y="1579632"/>
            <a:ext cx="5474323" cy="3695167"/>
          </a:xfrm>
          <a:prstGeom prst="rect">
            <a:avLst/>
          </a:prstGeom>
          <a:noFill/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D9E64-A0EE-C552-DF56-5B8ED62C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Final Project Solution 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D414E6-F79C-AC8C-CBF6-2B7E00B2887B}"/>
              </a:ext>
            </a:extLst>
          </p:cNvPr>
          <p:cNvSpPr txBox="1"/>
          <p:nvPr/>
        </p:nvSpPr>
        <p:spPr>
          <a:xfrm>
            <a:off x="6889832" y="2998278"/>
            <a:ext cx="4114773" cy="189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The diagram represents the </a:t>
            </a:r>
            <a:r>
              <a:rPr lang="en-US" sz="1700" b="1"/>
              <a:t>AWS Cloud Network Architecture</a:t>
            </a:r>
            <a:r>
              <a:rPr lang="en-US" sz="1700"/>
              <a:t> implemented for </a:t>
            </a:r>
            <a:r>
              <a:rPr lang="en-US" sz="1700" b="1"/>
              <a:t>SkyStream Technologies</a:t>
            </a:r>
            <a:r>
              <a:rPr lang="en-US" sz="1700"/>
              <a:t>. This setup ensures </a:t>
            </a:r>
            <a:r>
              <a:rPr lang="en-US" sz="1700" b="1"/>
              <a:t>high availability, security, and scalability</a:t>
            </a:r>
            <a:r>
              <a:rPr lang="en-US" sz="1700"/>
              <a:t> using AWS cloud infrastructure.</a:t>
            </a:r>
          </a:p>
        </p:txBody>
      </p:sp>
    </p:spTree>
    <p:extLst>
      <p:ext uri="{BB962C8B-B14F-4D97-AF65-F5344CB8AC3E}">
        <p14:creationId xmlns:p14="http://schemas.microsoft.com/office/powerpoint/2010/main" val="201550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FB110-3618-DA49-80E7-116D706F2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Virtual Private Cloud (VPC)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25348-DC1C-115F-6D46-AF9F1A5EB73E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This VPC forms the </a:t>
            </a:r>
            <a:r>
              <a:rPr lang="en-US" sz="2000" b="1"/>
              <a:t>foundation of SkyStream Technologies' cloud network</a:t>
            </a:r>
            <a:r>
              <a:rPr lang="en-US" sz="2000"/>
              <a:t>, allowing controlled and isolated environments for </a:t>
            </a:r>
            <a:r>
              <a:rPr lang="en-US" sz="2000" b="1"/>
              <a:t>web applications, databases, and internal services</a:t>
            </a:r>
            <a:r>
              <a:rPr lang="en-US" sz="2000"/>
              <a:t> while enabling secure internet access where necessary.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EAFA2B-7D00-630B-F753-7F27818A9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677181"/>
            <a:ext cx="6903720" cy="35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4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FE5C2-C89B-5029-D8B4-00E02427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Subnets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C14991-7D07-9698-2A19-033B06C3EA60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This </a:t>
            </a:r>
            <a:r>
              <a:rPr lang="en-US" sz="2200" b="1"/>
              <a:t>multi-subnet architecture</a:t>
            </a:r>
            <a:r>
              <a:rPr lang="en-US" sz="2200"/>
              <a:t> ensures </a:t>
            </a:r>
            <a:r>
              <a:rPr lang="en-US" sz="2200" b="1"/>
              <a:t>high availability, security, and scalability</a:t>
            </a:r>
            <a:r>
              <a:rPr lang="en-US" sz="2200"/>
              <a:t>, allowing efficient distribution of workloads across different </a:t>
            </a:r>
            <a:r>
              <a:rPr lang="en-US" sz="2200" b="1"/>
              <a:t>AWS Availability Zones</a:t>
            </a:r>
            <a:r>
              <a:rPr lang="en-US" sz="2200"/>
              <a:t> while keeping sensitive data isolated.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60CE77D-85B0-250B-11D9-D08F4F2DB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677181"/>
            <a:ext cx="6903720" cy="35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0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8737BD-B35B-BB40-55F1-B16CA3523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Routing Tables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055BA3-0AE0-BDAA-10F1-F6B1954FA7E5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This image displays the </a:t>
            </a:r>
            <a:r>
              <a:rPr lang="en-US" sz="2200" b="1"/>
              <a:t>Route Table Configuration</a:t>
            </a:r>
            <a:r>
              <a:rPr lang="en-US" sz="2200"/>
              <a:t> for the AWS </a:t>
            </a:r>
            <a:r>
              <a:rPr lang="en-US" sz="2200" b="1"/>
              <a:t>Virtual Private Cloud (VPC)</a:t>
            </a:r>
            <a:r>
              <a:rPr lang="en-US" sz="2200"/>
              <a:t> at </a:t>
            </a:r>
            <a:r>
              <a:rPr lang="en-US" sz="2200" b="1"/>
              <a:t>SkyStream Technologies</a:t>
            </a:r>
            <a:r>
              <a:rPr lang="en-US" sz="2200"/>
              <a:t>. It defines the traffic routing policies for </a:t>
            </a:r>
            <a:r>
              <a:rPr lang="en-US" sz="2200" b="1"/>
              <a:t>subnets and external network communication</a:t>
            </a:r>
            <a:r>
              <a:rPr lang="en-US" sz="2200"/>
              <a:t>.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860AF90-E783-A04D-4AC5-A362AFA29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694441"/>
            <a:ext cx="6903720" cy="346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95C66-46F0-5E74-BD0E-822F3627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EC2 (Virtual Machine)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4AC35F-CEEE-5836-3F3C-FEC4A1CBE6CF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This screenshot displays the </a:t>
            </a:r>
            <a:r>
              <a:rPr lang="en-US" sz="1400" b="1"/>
              <a:t>Amazon EC2 instance setup</a:t>
            </a:r>
            <a:r>
              <a:rPr lang="en-US" sz="1400"/>
              <a:t> for </a:t>
            </a:r>
            <a:r>
              <a:rPr lang="en-US" sz="1400" b="1"/>
              <a:t>SkyStream Technologies' cloud deployment</a:t>
            </a:r>
            <a:r>
              <a:rPr lang="en-US" sz="1400"/>
              <a:t>. EC2 instances serve as the </a:t>
            </a:r>
            <a:r>
              <a:rPr lang="en-US" sz="1400" b="1"/>
              <a:t>computing resources</a:t>
            </a:r>
            <a:r>
              <a:rPr lang="en-US" sz="1400"/>
              <a:t> that host applications and services.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Purpose:</a:t>
            </a:r>
            <a:endParaRPr lang="en-US" sz="14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Hosts web applications</a:t>
            </a:r>
            <a:r>
              <a:rPr lang="en-US" sz="1400"/>
              <a:t> in the cloud.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Ensures high availability and scalability</a:t>
            </a:r>
            <a:r>
              <a:rPr lang="en-US" sz="1400"/>
              <a:t> for SkyStream Technologies' services.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/>
              <a:t>Allows secure remote access</a:t>
            </a:r>
            <a:r>
              <a:rPr lang="en-US" sz="1400"/>
              <a:t> for management and updates.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78E1BB0-1C84-69FC-22AA-E535646B0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685810"/>
            <a:ext cx="6903720" cy="34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4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39CD4-F1B1-AF42-BD83-98F55494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Deployment of Website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CCF70-5E1E-9E0E-94DF-254ED77F5026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This image displays the </a:t>
            </a:r>
            <a:r>
              <a:rPr lang="en-US" sz="2200" b="1"/>
              <a:t>XYZ University Student Management Web Application</a:t>
            </a:r>
            <a:r>
              <a:rPr lang="en-US" sz="2200"/>
              <a:t>, which has been successfully deployed on an </a:t>
            </a:r>
            <a:r>
              <a:rPr lang="en-US" sz="2200" b="1"/>
              <a:t>AWS EC2 instance</a:t>
            </a:r>
            <a:r>
              <a:rPr lang="en-US" sz="2200"/>
              <a:t> as part of SkyStream Technologies' cloud migration project.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1F82DCE-450D-277E-A7A6-282DAE14D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616774"/>
            <a:ext cx="6903720" cy="362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2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CBC75-ABF6-35AE-03F6-43E18DC8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Relational Database System 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9F63D-2E3E-82E7-1AA3-6E42631ED17E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This screenshot displays the </a:t>
            </a:r>
            <a:r>
              <a:rPr lang="en-US" sz="2000" b="1"/>
              <a:t>XYZ University Student Management Web Application</a:t>
            </a:r>
            <a:r>
              <a:rPr lang="en-US" sz="2000"/>
              <a:t> with </a:t>
            </a:r>
            <a:r>
              <a:rPr lang="en-US" sz="2000" b="1"/>
              <a:t>student data successfully populated</a:t>
            </a:r>
            <a:r>
              <a:rPr lang="en-US" sz="2000"/>
              <a:t>. The system is hosted on an </a:t>
            </a:r>
            <a:r>
              <a:rPr lang="en-US" sz="2000" b="1"/>
              <a:t>AWS EC2 instance</a:t>
            </a:r>
            <a:r>
              <a:rPr lang="en-US" sz="2000"/>
              <a:t> as part of SkyStream Technologies' cloud migration project.</a:t>
            </a:r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70A1208-0CDC-9D49-9FF7-9F2A95C538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608144"/>
            <a:ext cx="6903720" cy="36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80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df5f4d9-6cb5-4758-bd72-0d145be8111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D410A4716A84BBB1E8842CBCCDD71" ma:contentTypeVersion="10" ma:contentTypeDescription="Create a new document." ma:contentTypeScope="" ma:versionID="85b8ece1a1f26351572e2f00c00769bb">
  <xsd:schema xmlns:xsd="http://www.w3.org/2001/XMLSchema" xmlns:xs="http://www.w3.org/2001/XMLSchema" xmlns:p="http://schemas.microsoft.com/office/2006/metadata/properties" xmlns:ns3="0df5f4d9-6cb5-4758-bd72-0d145be81110" targetNamespace="http://schemas.microsoft.com/office/2006/metadata/properties" ma:root="true" ma:fieldsID="7586b29101918c7f9528e7d9c3a63026" ns3:_="">
    <xsd:import namespace="0df5f4d9-6cb5-4758-bd72-0d145be8111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_activity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5f4d9-6cb5-4758-bd72-0d145be8111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D63F0-DBFF-43B1-AF41-5A78A4730340}">
  <ds:schemaRefs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df5f4d9-6cb5-4758-bd72-0d145be8111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E56B13-2D39-4896-B8B4-886A5B52F0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f5f4d9-6cb5-4758-bd72-0d145be811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CFA98D-58B0-4EF8-903D-736EA461E3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751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Network in the Cloud Unit 6</vt:lpstr>
      <vt:lpstr>Insight to the Scenario</vt:lpstr>
      <vt:lpstr>The Final Project Solution  </vt:lpstr>
      <vt:lpstr>Virtual Private Cloud (VPC)</vt:lpstr>
      <vt:lpstr>Subnets</vt:lpstr>
      <vt:lpstr>Routing Tables</vt:lpstr>
      <vt:lpstr>EC2 (Virtual Machine)</vt:lpstr>
      <vt:lpstr>Deployment of Website</vt:lpstr>
      <vt:lpstr>Relational Database System </vt:lpstr>
      <vt:lpstr>Cloud 9</vt:lpstr>
      <vt:lpstr>AWS Secret Manager</vt:lpstr>
      <vt:lpstr>New EC2 (Virtual Machine)</vt:lpstr>
      <vt:lpstr>Data Migration</vt:lpstr>
      <vt:lpstr>Application Load Balancer</vt:lpstr>
      <vt:lpstr>Testing</vt:lpstr>
      <vt:lpstr>Future Recommendations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Rodrigo Santos Gomes</dc:creator>
  <cp:lastModifiedBy>Rodrigo Santos Gomes</cp:lastModifiedBy>
  <cp:revision>4</cp:revision>
  <dcterms:created xsi:type="dcterms:W3CDTF">2025-03-13T13:43:47Z</dcterms:created>
  <dcterms:modified xsi:type="dcterms:W3CDTF">2025-03-19T11:00:53Z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0x010100D89D410A4716A84BBB1E8842CBCCDD71</vt:lpwstr>
  </property>
</Properties>
</file>